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50" r:id="rId2"/>
  </p:sldMasterIdLst>
  <p:notesMasterIdLst>
    <p:notesMasterId r:id="rId16"/>
  </p:notesMasterIdLst>
  <p:sldIdLst>
    <p:sldId id="260" r:id="rId3"/>
    <p:sldId id="259" r:id="rId4"/>
    <p:sldId id="261" r:id="rId5"/>
    <p:sldId id="262" r:id="rId6"/>
    <p:sldId id="281" r:id="rId7"/>
    <p:sldId id="263" r:id="rId8"/>
    <p:sldId id="264" r:id="rId9"/>
    <p:sldId id="265" r:id="rId10"/>
    <p:sldId id="275" r:id="rId11"/>
    <p:sldId id="273" r:id="rId12"/>
    <p:sldId id="267" r:id="rId13"/>
    <p:sldId id="269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DAC"/>
    <a:srgbClr val="250FC7"/>
    <a:srgbClr val="FFFF00"/>
    <a:srgbClr val="FF0000"/>
    <a:srgbClr val="93B1CD"/>
    <a:srgbClr val="BCEAFA"/>
    <a:srgbClr val="CCFFFF"/>
    <a:srgbClr val="FCC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3109" autoAdjust="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522696011004129E-2"/>
          <c:y val="0.16600790513833993"/>
          <c:w val="0.85144429160935353"/>
          <c:h val="0.4861660079051383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81624590731747"/>
                      <c:h val="9.35883905013192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088848255814958E-2"/>
                  <c:y val="-3.43006876778925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7033161892687"/>
                      <c:h val="0.13642490598965365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Студенты/абитуриенты</c:v>
                </c:pt>
                <c:pt idx="1">
                  <c:v>Родители студентов/абитуриентов</c:v>
                </c:pt>
                <c:pt idx="2">
                  <c:v>Преподаватели</c:v>
                </c:pt>
                <c:pt idx="3">
                  <c:v>Другое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32</c:v>
                </c:pt>
                <c:pt idx="1">
                  <c:v>9</c:v>
                </c:pt>
                <c:pt idx="2">
                  <c:v>12</c:v>
                </c:pt>
                <c:pt idx="3">
                  <c:v>7</c:v>
                </c:pt>
                <c:pt idx="4">
                  <c:v>40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8CA13B-D019-4E18-86C0-9C3F48CF32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481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A7A913-4F2A-47E4-8025-E10A504483EC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81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428876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23BC48-3265-4FB3-9066-1D5E552B903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3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58350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32053C-984A-4C79-8E47-ED0FCF7AA1E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9941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2709776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20B8B6-ADFB-49FD-93B2-0873EEF3E20C}" type="slidenum">
              <a:rPr lang="ru-RU" altLang="ru-RU" sz="1200"/>
              <a:pPr algn="r" eaLnBrk="1" hangingPunct="1"/>
              <a:t>13</a:t>
            </a:fld>
            <a:endParaRPr lang="ru-RU" altLang="ru-RU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3013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214726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70B689-9CB6-4809-AF56-5033B93DBEA3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5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115884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16A8D3-84A3-4398-BD77-8E40AB6A9C2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9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68336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8E31BBD-D0E7-4D03-8A6E-CA121DCF3B17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3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47145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5D4D4F-009D-4EB3-9C47-0929B7AB567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7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99261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717446-1B7E-4071-86FE-EE10B0D7756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701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44685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C2A96C-E026-410B-9AB3-27D56E5C5758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5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258685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84DC1BC-DA3F-4CAF-93C5-0D17C0ECABC9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7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86233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6E22C3-6CE5-4C1C-972B-EC1267DAD6E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21" name="Верхний колонтитул 1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Стратегия развития КЭТС на 2013-17 гг.</a:t>
            </a:r>
          </a:p>
        </p:txBody>
      </p:sp>
    </p:spTree>
    <p:extLst>
      <p:ext uri="{BB962C8B-B14F-4D97-AF65-F5344CB8AC3E}">
        <p14:creationId xmlns:p14="http://schemas.microsoft.com/office/powerpoint/2010/main" val="95265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B2E-0492-4FE8-AC16-E5EE5E74BF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55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6C4C-52C9-42FF-8AF8-C0102169A5C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97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9A0D-2178-4176-A42E-142EA0D32D7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21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FC6EB2E-0492-4FE8-AC16-E5EE5E74BF5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676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38485B7-68FA-431C-864E-5300A5B506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70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6531CDF-4995-4ED6-A663-6CF8689AE5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20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1BD8-A94E-41AE-9B7C-6971734113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9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5D1-8110-4344-80B5-A497823DD07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14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C36-652D-4B21-8E18-E25331AB17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001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98C-5A5A-4443-819A-3652D7FD9E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807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8881-29F8-4B19-89C1-CC3E6F9FBB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93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85B7-68FA-431C-864E-5300A5B506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77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843E-EF3E-4B6F-9ACB-E8CA8629CA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20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A19C-D1CD-43E6-B786-7E92ABE40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74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A19C-D1CD-43E6-B786-7E92ABE40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139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A19C-D1CD-43E6-B786-7E92ABE40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941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A19C-D1CD-43E6-B786-7E92ABE40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00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A19C-D1CD-43E6-B786-7E92ABE40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239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A19C-D1CD-43E6-B786-7E92ABE40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635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6C4C-52C9-42FF-8AF8-C0102169A5C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831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79A0D-2178-4176-A42E-142EA0D32D7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6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1CDF-4995-4ED6-A663-6CF8689AE5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50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1BD8-A94E-41AE-9B7C-6971734113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65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5D1-8110-4344-80B5-A497823DD07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1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7C36-652D-4B21-8E18-E25331AB17C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98C-5A5A-4443-819A-3652D7FD9E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4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8881-29F8-4B19-89C1-CC3E6F9FBB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70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843E-EF3E-4B6F-9ACB-E8CA8629CA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34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A19C-D1CD-43E6-B786-7E92ABE40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4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7AA19C-D1CD-43E6-B786-7E92ABE401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5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F:\&#1050;&#1086;&#1088;&#1088;&#1091;&#1087;&#1094;&#1080;&#1103;\&#1053;&#1086;&#1074;&#1072;&#1103;%20&#1087;&#1072;&#1087;&#1082;&#1072;\WP_20140228_09_49_06_Pro.mp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/>
          </p:cNvSpPr>
          <p:nvPr>
            <p:ph type="body" idx="4294967295"/>
          </p:nvPr>
        </p:nvSpPr>
        <p:spPr>
          <a:xfrm>
            <a:off x="646113" y="1773238"/>
            <a:ext cx="8497887" cy="41036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/>
              <a:t>Антикоррупционная политика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/>
              <a:t>Краевом индустриальном техникуме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/>
              <a:t>г</a:t>
            </a:r>
            <a:r>
              <a:rPr lang="ru-RU" altLang="ru-RU" sz="4000" b="1" dirty="0" smtClean="0"/>
              <a:t>орода Перми</a:t>
            </a:r>
          </a:p>
          <a:p>
            <a:pPr algn="ctr" eaLnBrk="1" hangingPunct="1">
              <a:buFontTx/>
              <a:buNone/>
            </a:pPr>
            <a:endParaRPr lang="ru-RU" altLang="ru-RU" sz="4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ижний колонтитул 4"/>
          <p:cNvSpPr txBox="1">
            <a:spLocks noGrp="1"/>
          </p:cNvSpPr>
          <p:nvPr/>
        </p:nvSpPr>
        <p:spPr bwMode="auto">
          <a:xfrm>
            <a:off x="2124075" y="188913"/>
            <a:ext cx="669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21891" y="1309618"/>
            <a:ext cx="8136904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dirty="0"/>
          </a:p>
          <a:p>
            <a:pPr>
              <a:buFontTx/>
              <a:buChar char="•"/>
            </a:pPr>
            <a:r>
              <a:rPr lang="ru-RU" altLang="ru-RU" sz="2000" dirty="0"/>
              <a:t> Проведение 2 раза в год собраний коллектива по вопросам коррупции, неотвратимости наказания за совершение коррупционных </a:t>
            </a:r>
            <a:r>
              <a:rPr lang="ru-RU" altLang="ru-RU" sz="2000" dirty="0" smtClean="0"/>
              <a:t>правонарушений.</a:t>
            </a:r>
          </a:p>
          <a:p>
            <a:endParaRPr lang="ru-RU" altLang="ru-RU" sz="600" dirty="0"/>
          </a:p>
          <a:p>
            <a:pPr>
              <a:buFontTx/>
              <a:buChar char="•"/>
            </a:pPr>
            <a:r>
              <a:rPr lang="ru-RU" altLang="ru-RU" sz="2000" dirty="0"/>
              <a:t> Проведение диспутов, акций, воспитательских часов по формированию нетерпимого отношения к проявлениям коррупции.</a:t>
            </a:r>
          </a:p>
          <a:p>
            <a:endParaRPr lang="ru-RU" altLang="ru-RU" sz="600" dirty="0"/>
          </a:p>
          <a:p>
            <a:pPr>
              <a:buFontTx/>
              <a:buChar char="•"/>
            </a:pPr>
            <a:r>
              <a:rPr lang="ru-RU" altLang="ru-RU" sz="2000" dirty="0"/>
              <a:t> Организация совещаний (обучающих мероприятий) с заместителями </a:t>
            </a:r>
            <a:r>
              <a:rPr lang="ru-RU" altLang="ru-RU" sz="2000" dirty="0" smtClean="0"/>
              <a:t>директора, руководителями подразделений, отделов, центров </a:t>
            </a:r>
            <a:r>
              <a:rPr lang="ru-RU" altLang="ru-RU" sz="2000" dirty="0"/>
              <a:t>по вопросам организации работы по противодействию коррупции в </a:t>
            </a:r>
            <a:r>
              <a:rPr lang="ru-RU" altLang="ru-RU" sz="2000" dirty="0" smtClean="0"/>
              <a:t>Краевом </a:t>
            </a:r>
            <a:r>
              <a:rPr lang="ru-RU" altLang="ru-RU" sz="2000" dirty="0"/>
              <a:t>индустриальном </a:t>
            </a:r>
            <a:r>
              <a:rPr lang="ru-RU" altLang="ru-RU" sz="2000" dirty="0" smtClean="0"/>
              <a:t>техникуме, ознакомление </a:t>
            </a:r>
            <a:r>
              <a:rPr lang="ru-RU" altLang="ru-RU" sz="2000" dirty="0"/>
              <a:t>с зарубежным опытом противодействия коррупции</a:t>
            </a:r>
            <a:r>
              <a:rPr lang="ru-RU" altLang="ru-RU" sz="2000" dirty="0" smtClean="0"/>
              <a:t>.</a:t>
            </a:r>
            <a:endParaRPr lang="ru-RU" altLang="ru-RU" sz="600" dirty="0"/>
          </a:p>
          <a:p>
            <a:pPr>
              <a:buFontTx/>
              <a:buChar char="•"/>
            </a:pPr>
            <a:endParaRPr lang="ru-RU" altLang="ru-RU" sz="600" dirty="0"/>
          </a:p>
          <a:p>
            <a:pPr>
              <a:buFontTx/>
              <a:buChar char="•"/>
            </a:pPr>
            <a:r>
              <a:rPr lang="ru-RU" altLang="ru-RU" sz="2000" dirty="0"/>
              <a:t> Подготовка и размещение на официальном сайте информации о ходе реализации плана работы КИТ по антикоррупционной политике.</a:t>
            </a:r>
          </a:p>
          <a:p>
            <a:pPr>
              <a:buFontTx/>
              <a:buChar char="•"/>
            </a:pPr>
            <a:endParaRPr lang="ru-RU" altLang="ru-RU" sz="2000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403648" y="955675"/>
            <a:ext cx="7740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</a:t>
            </a:r>
            <a:r>
              <a:rPr lang="ru-RU" altLang="ru-RU" sz="2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руководителями,  преподавательским </a:t>
            </a:r>
            <a:r>
              <a:rPr lang="ru-RU" altLang="ru-RU" sz="2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составом, </a:t>
            </a:r>
            <a:endParaRPr lang="ru-RU" altLang="ru-RU" sz="2000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altLang="ru-RU" sz="2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родителями</a:t>
            </a:r>
            <a:endParaRPr lang="ru-RU" altLang="ru-RU" sz="20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ижний колонтитул 4"/>
          <p:cNvSpPr txBox="1">
            <a:spLocks noGrp="1"/>
          </p:cNvSpPr>
          <p:nvPr/>
        </p:nvSpPr>
        <p:spPr bwMode="auto">
          <a:xfrm>
            <a:off x="2124075" y="188913"/>
            <a:ext cx="669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59113" y="908050"/>
            <a:ext cx="354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со студентами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881925" y="1820860"/>
            <a:ext cx="82816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AutoNum type="arabicPeriod"/>
            </a:pPr>
            <a:r>
              <a:rPr lang="ru-RU" altLang="ru-RU" sz="2000" dirty="0" smtClean="0"/>
              <a:t>Проведение </a:t>
            </a:r>
            <a:r>
              <a:rPr lang="ru-RU" altLang="ru-RU" sz="2000" dirty="0"/>
              <a:t>диспутов: </a:t>
            </a:r>
            <a:endParaRPr lang="ru-RU" altLang="ru-RU" sz="2000" dirty="0" smtClean="0"/>
          </a:p>
          <a:p>
            <a:r>
              <a:rPr lang="ru-RU" altLang="ru-RU" sz="2000" dirty="0"/>
              <a:t>	</a:t>
            </a:r>
            <a:r>
              <a:rPr lang="ru-RU" altLang="ru-RU" sz="2000" dirty="0" smtClean="0"/>
              <a:t>	- </a:t>
            </a:r>
            <a:r>
              <a:rPr lang="ru-RU" altLang="ru-RU" sz="2000" dirty="0"/>
              <a:t>«Злоупотребление служебным положением»</a:t>
            </a:r>
          </a:p>
          <a:p>
            <a:r>
              <a:rPr lang="ru-RU" altLang="ru-RU" sz="2000" dirty="0"/>
              <a:t>            </a:t>
            </a:r>
            <a:r>
              <a:rPr lang="ru-RU" altLang="ru-RU" sz="2000" dirty="0" smtClean="0"/>
              <a:t>		- </a:t>
            </a:r>
            <a:r>
              <a:rPr lang="ru-RU" altLang="ru-RU" sz="2000" dirty="0"/>
              <a:t>«Дача взятки, получение взятки</a:t>
            </a:r>
            <a:r>
              <a:rPr lang="ru-RU" altLang="ru-RU" sz="2000" dirty="0" smtClean="0"/>
              <a:t>»</a:t>
            </a:r>
          </a:p>
          <a:p>
            <a:r>
              <a:rPr lang="ru-RU" altLang="ru-RU" sz="2000" dirty="0" smtClean="0"/>
              <a:t>		- </a:t>
            </a:r>
            <a:r>
              <a:rPr lang="ru-RU" altLang="ru-RU" sz="2000" dirty="0"/>
              <a:t>«Злоупотребление полномочиями»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88051" y="3284984"/>
            <a:ext cx="889337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dirty="0" smtClean="0"/>
          </a:p>
          <a:p>
            <a:r>
              <a:rPr lang="ru-RU" altLang="ru-RU" sz="2000" dirty="0" smtClean="0"/>
              <a:t>2</a:t>
            </a:r>
            <a:r>
              <a:rPr lang="ru-RU" altLang="ru-RU" sz="2000" dirty="0"/>
              <a:t>. Проведение серии воспитательских часов с тематикой противодействия </a:t>
            </a:r>
            <a:r>
              <a:rPr lang="ru-RU" altLang="ru-RU" sz="2000" dirty="0" smtClean="0"/>
              <a:t>коррупции</a:t>
            </a:r>
            <a:r>
              <a:rPr lang="ru-RU" altLang="ru-RU" sz="2000" dirty="0"/>
              <a:t>: </a:t>
            </a:r>
            <a:endParaRPr lang="ru-RU" altLang="ru-RU" sz="2000" dirty="0" smtClean="0"/>
          </a:p>
          <a:p>
            <a:r>
              <a:rPr lang="ru-RU" altLang="ru-RU" sz="2000" dirty="0"/>
              <a:t>	</a:t>
            </a:r>
            <a:r>
              <a:rPr lang="ru-RU" altLang="ru-RU" sz="2000" dirty="0" smtClean="0"/>
              <a:t>	- </a:t>
            </a:r>
            <a:r>
              <a:rPr lang="ru-RU" altLang="ru-RU" sz="2000" dirty="0"/>
              <a:t>«Мои права»</a:t>
            </a:r>
          </a:p>
          <a:p>
            <a:r>
              <a:rPr lang="ru-RU" altLang="ru-RU" sz="2000" dirty="0"/>
              <a:t>	      </a:t>
            </a:r>
            <a:r>
              <a:rPr lang="ru-RU" altLang="ru-RU" sz="2000" dirty="0" smtClean="0"/>
              <a:t>	- </a:t>
            </a:r>
            <a:r>
              <a:rPr lang="ru-RU" altLang="ru-RU" sz="2000" dirty="0"/>
              <a:t>«Я - гражданин»</a:t>
            </a:r>
          </a:p>
          <a:p>
            <a:r>
              <a:rPr lang="ru-RU" altLang="ru-RU" sz="2000" dirty="0"/>
              <a:t>                    </a:t>
            </a:r>
            <a:r>
              <a:rPr lang="ru-RU" altLang="ru-RU" sz="2000" dirty="0" smtClean="0"/>
              <a:t>	- </a:t>
            </a:r>
            <a:r>
              <a:rPr lang="ru-RU" altLang="ru-RU" sz="2000" dirty="0"/>
              <a:t>«Потребности и желания»</a:t>
            </a:r>
          </a:p>
          <a:p>
            <a:r>
              <a:rPr lang="ru-RU" altLang="ru-RU" sz="2000" dirty="0"/>
              <a:t>                   </a:t>
            </a:r>
            <a:r>
              <a:rPr lang="ru-RU" altLang="ru-RU" sz="2000" dirty="0" smtClean="0"/>
              <a:t>	 </a:t>
            </a:r>
            <a:r>
              <a:rPr lang="ru-RU" altLang="ru-RU" sz="2000" dirty="0"/>
              <a:t>- «Гражданское общество и борьба с коррупцией»</a:t>
            </a:r>
          </a:p>
          <a:p>
            <a:r>
              <a:rPr lang="ru-RU" altLang="ru-RU" sz="2000" dirty="0"/>
              <a:t>                    </a:t>
            </a:r>
            <a:r>
              <a:rPr lang="ru-RU" altLang="ru-RU" sz="2000" dirty="0" smtClean="0"/>
              <a:t>	- </a:t>
            </a:r>
            <a:r>
              <a:rPr lang="ru-RU" altLang="ru-RU" sz="2000" dirty="0"/>
              <a:t>«Источники и причины коррупции»</a:t>
            </a:r>
          </a:p>
          <a:p>
            <a:r>
              <a:rPr lang="ru-RU" altLang="ru-RU" sz="2000" dirty="0"/>
              <a:t>                    </a:t>
            </a:r>
            <a:r>
              <a:rPr lang="ru-RU" altLang="ru-RU" sz="2000" dirty="0" smtClean="0"/>
              <a:t>	- </a:t>
            </a:r>
            <a:r>
              <a:rPr lang="ru-RU" altLang="ru-RU" sz="2000" dirty="0"/>
              <a:t>«Почему в России терпимое отношение к коррупции»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ижний колонтитул 4"/>
          <p:cNvSpPr txBox="1">
            <a:spLocks noGrp="1"/>
          </p:cNvSpPr>
          <p:nvPr/>
        </p:nvSpPr>
        <p:spPr bwMode="auto">
          <a:xfrm>
            <a:off x="2051050" y="188913"/>
            <a:ext cx="676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83999" y="1268413"/>
            <a:ext cx="6517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u="sng" dirty="0"/>
              <a:t>Как вы считаете, кто чаще всего оказывается инициатором факта коррупции?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881272"/>
              </p:ext>
            </p:extLst>
          </p:nvPr>
        </p:nvGraphicFramePr>
        <p:xfrm>
          <a:off x="1170097" y="2420888"/>
          <a:ext cx="7344816" cy="429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ижний колонтитул 4"/>
          <p:cNvSpPr txBox="1">
            <a:spLocks noGrp="1"/>
          </p:cNvSpPr>
          <p:nvPr/>
        </p:nvSpPr>
        <p:spPr bwMode="auto">
          <a:xfrm>
            <a:off x="2124075" y="188913"/>
            <a:ext cx="669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70" name="Picture 6" descr="imagesCAI13MJ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569325" cy="38735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ижний колонтитул 4"/>
          <p:cNvSpPr txBox="1">
            <a:spLocks noGrp="1"/>
          </p:cNvSpPr>
          <p:nvPr/>
        </p:nvSpPr>
        <p:spPr bwMode="auto">
          <a:xfrm>
            <a:off x="2195513" y="188913"/>
            <a:ext cx="6624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Антикоррупционная политика в </a:t>
            </a:r>
            <a:endParaRPr lang="ru-RU" altLang="ru-RU" b="1" dirty="0" smtClean="0"/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</a:t>
            </a:r>
            <a:r>
              <a:rPr lang="ru-RU" altLang="ru-RU" b="1" dirty="0"/>
              <a:t>П</a:t>
            </a:r>
            <a:r>
              <a:rPr lang="ru-RU" altLang="ru-RU" b="1" dirty="0" smtClean="0"/>
              <a:t>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43992" y="1680863"/>
            <a:ext cx="8785225" cy="506050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65200" y="3284984"/>
            <a:ext cx="4103688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 dirty="0"/>
          </a:p>
          <a:p>
            <a:pPr eaLnBrk="1" hangingPunct="1"/>
            <a:endParaRPr lang="ru-RU" altLang="ru-RU" sz="1600" dirty="0"/>
          </a:p>
          <a:p>
            <a:pPr eaLnBrk="1" hangingPunct="1"/>
            <a:r>
              <a:rPr lang="ru-RU" altLang="ru-RU" sz="1600" dirty="0"/>
              <a:t>3) </a:t>
            </a:r>
            <a:r>
              <a:rPr lang="ru-RU" altLang="ru-RU" sz="1600" dirty="0" smtClean="0"/>
              <a:t>Указ Президента РФ от 02.04.2013 г. № 309 «О мерах по реализации отдельных положений ФЗ «О противодействии коррупции».</a:t>
            </a:r>
            <a:endParaRPr lang="ru-RU" altLang="ru-RU" sz="1600" dirty="0"/>
          </a:p>
          <a:p>
            <a:pPr eaLnBrk="1" hangingPunct="1">
              <a:buFontTx/>
              <a:buAutoNum type="arabicParenR"/>
            </a:pPr>
            <a:endParaRPr lang="ru-RU" altLang="ru-RU" sz="1600" dirty="0"/>
          </a:p>
          <a:p>
            <a:pPr eaLnBrk="1" hangingPunct="1"/>
            <a:r>
              <a:rPr lang="ru-RU" altLang="ru-RU" sz="1600" dirty="0"/>
              <a:t>4) </a:t>
            </a:r>
            <a:r>
              <a:rPr lang="ru-RU" altLang="ru-RU" sz="1600" dirty="0" smtClean="0"/>
              <a:t>Распоряжение губернатора Пермского края от 29.04.2016 г. № 93-р «Об утверждении Методических рекомендаций по разработке планов по противодействию коррупции в Пермском крае на 2016-2017 годы».</a:t>
            </a:r>
            <a:endParaRPr lang="ru-RU" altLang="ru-RU" sz="1600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403648" y="1202840"/>
            <a:ext cx="293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/>
              <a:t>Правовая основа:</a:t>
            </a:r>
          </a:p>
        </p:txBody>
      </p:sp>
      <p:pic>
        <p:nvPicPr>
          <p:cNvPr id="4107" name="Picture 11" descr="anticorrup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3152775" cy="236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957262" y="2236059"/>
            <a:ext cx="7272338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/>
              <a:t>1) Федеральный закон Российской Федерации от 25 декабря 2008 г. N 273-ФЗ «О противодействии коррупции» с изменениями и дополнениями от 28.12.2013 </a:t>
            </a:r>
            <a:r>
              <a:rPr lang="ru-RU" altLang="ru-RU" sz="1600" dirty="0" smtClean="0"/>
              <a:t>года</a:t>
            </a:r>
            <a:endParaRPr lang="ru-RU" altLang="ru-RU" sz="1600" dirty="0"/>
          </a:p>
          <a:p>
            <a:endParaRPr lang="ru-RU" altLang="ru-RU" sz="1600" dirty="0"/>
          </a:p>
          <a:p>
            <a:r>
              <a:rPr lang="ru-RU" altLang="ru-RU" sz="1600" dirty="0"/>
              <a:t>2) Закон </a:t>
            </a:r>
            <a:r>
              <a:rPr lang="ru-RU" altLang="ru-RU" sz="1600" dirty="0" smtClean="0"/>
              <a:t>Пермского края от 30.12.2008 </a:t>
            </a:r>
            <a:r>
              <a:rPr lang="ru-RU" altLang="ru-RU" sz="1600" dirty="0"/>
              <a:t>г. </a:t>
            </a:r>
            <a:r>
              <a:rPr lang="ru-RU" altLang="ru-RU" sz="1600" dirty="0" smtClean="0"/>
              <a:t>№382-ПК </a:t>
            </a:r>
            <a:r>
              <a:rPr lang="ru-RU" altLang="ru-RU" sz="1600" dirty="0"/>
              <a:t>«О противодействии коррупции в </a:t>
            </a:r>
            <a:r>
              <a:rPr lang="ru-RU" altLang="ru-RU" sz="1600" dirty="0" smtClean="0"/>
              <a:t>Пермском крае».</a:t>
            </a:r>
            <a:endParaRPr lang="ru-RU" altLang="ru-RU" sz="1600" dirty="0"/>
          </a:p>
          <a:p>
            <a:pPr>
              <a:spcBef>
                <a:spcPct val="50000"/>
              </a:spcBef>
            </a:pPr>
            <a:endParaRPr lang="ru-RU" alt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2" grpId="0"/>
      <p:bldP spid="4105" grpId="0"/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ижний колонтитул 4"/>
          <p:cNvSpPr txBox="1">
            <a:spLocks noGrp="1"/>
          </p:cNvSpPr>
          <p:nvPr/>
        </p:nvSpPr>
        <p:spPr bwMode="auto">
          <a:xfrm>
            <a:off x="2124075" y="188913"/>
            <a:ext cx="669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27584" y="1052513"/>
            <a:ext cx="8316416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/>
              <a:t>      Во </a:t>
            </a:r>
            <a:r>
              <a:rPr lang="ru-RU" altLang="ru-RU" sz="2000" b="1" dirty="0"/>
              <a:t>всех вышеперечисленных правовых документах прослеживается 3 вектора деятельности образовательного учреждения: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/>
              <a:t> Основные принципы противодействия коррупции.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/>
              <a:t> Правовые и организационные основы предупреждения коррупции и борьбы с ней.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dirty="0"/>
              <a:t> Минимизация и (или) ликвидация последствий коррупционных правонарушений.</a:t>
            </a:r>
          </a:p>
        </p:txBody>
      </p:sp>
      <p:pic>
        <p:nvPicPr>
          <p:cNvPr id="4103" name="Picture 8" descr="загруженное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40322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ижний колонтитул 4"/>
          <p:cNvSpPr txBox="1">
            <a:spLocks noGrp="1"/>
          </p:cNvSpPr>
          <p:nvPr/>
        </p:nvSpPr>
        <p:spPr bwMode="auto">
          <a:xfrm>
            <a:off x="2124075" y="188913"/>
            <a:ext cx="669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u="sng"/>
              <a:t>Основные принципы противодействия коррупции.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71550" y="1484784"/>
            <a:ext cx="78486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Противодействие коррупции в Российской Федерации основывается на следующих основных принципах: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1. Признание, обеспечение и защита основных прав и свобод человека и гражданина.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2. Законность.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3. Публичность и открытость деятельности государственных органов и органов местного самоуправления.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4. Неотвратимость ответственности за совершение коррупционных правонарушений.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5. Комплексное использование политических, организационных, информационно-пропагандистских, социально-экономических, правовых, специальных и иных мер.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6. Приоритетное применение мер по предупреждению коррупции.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7. Сотрудничество государства с институтами гражданского общества, международными организациями и физическими лицами.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ижний колонтитул 4"/>
          <p:cNvSpPr txBox="1">
            <a:spLocks noGrp="1"/>
          </p:cNvSpPr>
          <p:nvPr/>
        </p:nvSpPr>
        <p:spPr bwMode="auto">
          <a:xfrm>
            <a:off x="2124075" y="188913"/>
            <a:ext cx="669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475657" y="1048544"/>
            <a:ext cx="756084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Основные направления работы</a:t>
            </a:r>
            <a:r>
              <a:rPr lang="ru-RU" altLang="ru-RU" dirty="0" smtClean="0"/>
              <a:t>:</a:t>
            </a:r>
            <a:endParaRPr lang="ru-RU" altLang="ru-RU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dirty="0"/>
              <a:t>Повышение правовой культуры работников и обучающихся.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dirty="0"/>
              <a:t>Проведение профилактических мероприятий, устранение фактов, способствующих коррупционным преступлениям.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dirty="0"/>
              <a:t>Усиление контрольной деятельности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8960"/>
            <a:ext cx="5200944" cy="3456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ижний колонтитул 4"/>
          <p:cNvSpPr txBox="1">
            <a:spLocks noGrp="1"/>
          </p:cNvSpPr>
          <p:nvPr/>
        </p:nvSpPr>
        <p:spPr bwMode="auto">
          <a:xfrm>
            <a:off x="2124075" y="188913"/>
            <a:ext cx="669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44092" y="1106011"/>
            <a:ext cx="7417519" cy="14773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/>
              <a:t>Основной задачей формирования гражданской позиции в отношении коррупции является сокращение причин и условий порождающих коррупцию, а так же вовлечение в антикоррупционную политику студентов, родителей, преподавателей.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9350" r="1176"/>
          <a:stretch/>
        </p:blipFill>
        <p:spPr>
          <a:xfrm>
            <a:off x="1882432" y="2636912"/>
            <a:ext cx="6540838" cy="3960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ижний колонтитул 4"/>
          <p:cNvSpPr txBox="1">
            <a:spLocks noGrp="1"/>
          </p:cNvSpPr>
          <p:nvPr/>
        </p:nvSpPr>
        <p:spPr bwMode="auto">
          <a:xfrm>
            <a:off x="2051050" y="188913"/>
            <a:ext cx="676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03648" y="1187450"/>
            <a:ext cx="741650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8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Лица, подверженные риску противоправных коррупционных действий.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835150" y="2420938"/>
            <a:ext cx="5905500" cy="1592262"/>
          </a:xfrm>
          <a:prstGeom prst="rect">
            <a:avLst/>
          </a:prstGeom>
          <a:solidFill>
            <a:srgbClr val="C0C0C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Родители - не давать!!!</a:t>
            </a:r>
          </a:p>
          <a:p>
            <a:pPr algn="ctr" eaLnBrk="1" hangingPunct="1"/>
            <a:r>
              <a:rPr lang="ru-RU" altLang="ru-RU" sz="3200"/>
              <a:t>Преподаватели - не брать!!!</a:t>
            </a:r>
          </a:p>
          <a:p>
            <a:pPr algn="ctr" eaLnBrk="1" hangingPunct="1"/>
            <a:r>
              <a:rPr lang="ru-RU" altLang="ru-RU" sz="3200"/>
              <a:t>Студенты - хорошо учиться!!!</a:t>
            </a:r>
          </a:p>
        </p:txBody>
      </p:sp>
      <p:pic>
        <p:nvPicPr>
          <p:cNvPr id="12299" name="Picture 11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168650" cy="237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s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65625"/>
            <a:ext cx="23034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ижний колонтитул 4"/>
          <p:cNvSpPr txBox="1">
            <a:spLocks noGrp="1"/>
          </p:cNvSpPr>
          <p:nvPr/>
        </p:nvSpPr>
        <p:spPr bwMode="auto">
          <a:xfrm>
            <a:off x="2051050" y="188913"/>
            <a:ext cx="676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15616" y="3597345"/>
            <a:ext cx="75600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/>
              <a:t>Работа </a:t>
            </a:r>
            <a:r>
              <a:rPr lang="ru-RU" altLang="ru-RU" sz="2000" dirty="0" smtClean="0"/>
              <a:t>педагога-психолога </a:t>
            </a:r>
            <a:r>
              <a:rPr lang="ru-RU" altLang="ru-RU" sz="2000" dirty="0"/>
              <a:t>со студентами, преподавателями и родителями.</a:t>
            </a:r>
          </a:p>
        </p:txBody>
      </p:sp>
      <p:sp>
        <p:nvSpPr>
          <p:cNvPr id="9223" name="Rectangle 48"/>
          <p:cNvSpPr>
            <a:spLocks noChangeArrowheads="1"/>
          </p:cNvSpPr>
          <p:nvPr/>
        </p:nvSpPr>
        <p:spPr bwMode="auto">
          <a:xfrm>
            <a:off x="17463" y="119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4" name="Rectangle 88"/>
          <p:cNvSpPr>
            <a:spLocks noChangeArrowheads="1"/>
          </p:cNvSpPr>
          <p:nvPr/>
        </p:nvSpPr>
        <p:spPr bwMode="auto">
          <a:xfrm>
            <a:off x="0" y="3533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059113" y="1052513"/>
            <a:ext cx="342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Общие мероприятия: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043608" y="1773238"/>
            <a:ext cx="741618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dirty="0"/>
              <a:t>Размещение материалов по противодействию коррупции на сайте </a:t>
            </a:r>
            <a:r>
              <a:rPr lang="ru-RU" altLang="ru-RU" sz="2000" dirty="0" smtClean="0"/>
              <a:t>КИТ.</a:t>
            </a:r>
            <a:endParaRPr lang="ru-RU" altLang="ru-RU" sz="2000" dirty="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043608" y="2565400"/>
            <a:ext cx="756064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/>
              <a:t>Организация формы  «Обратной связи» для предоставления возможности обращения лиц к администрации по вопросам коррупции через  интернет.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115616" y="4365625"/>
            <a:ext cx="76330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dirty="0"/>
              <a:t>В рамках недели русского языка и литературы, проведение выставки «Образы взяточников и мздоимцев в художественной литературе».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6" grpId="0"/>
      <p:bldP spid="14347" grpId="0"/>
      <p:bldP spid="14348" grpId="0"/>
      <p:bldP spid="143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ижний колонтитул 4"/>
          <p:cNvSpPr txBox="1">
            <a:spLocks noGrp="1"/>
          </p:cNvSpPr>
          <p:nvPr/>
        </p:nvSpPr>
        <p:spPr bwMode="auto">
          <a:xfrm>
            <a:off x="2124075" y="188913"/>
            <a:ext cx="669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Антикоррупционная политика в </a:t>
            </a:r>
          </a:p>
          <a:p>
            <a:pPr algn="ctr" eaLnBrk="1" hangingPunct="1"/>
            <a:r>
              <a:rPr lang="ru-RU" altLang="ru-RU" b="1" dirty="0" smtClean="0"/>
              <a:t>Краевом индустриальном техникуме (город Пермь)</a:t>
            </a:r>
            <a:endParaRPr lang="ru-RU" altLang="ru-RU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124075" y="692150"/>
            <a:ext cx="6769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55650" y="1125538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/>
              <a:t>Вопросы борьбы с коррупционными правонарушениями рассматриваются в рамках учебной деятельности на уроках.</a:t>
            </a:r>
          </a:p>
        </p:txBody>
      </p:sp>
      <p:pic>
        <p:nvPicPr>
          <p:cNvPr id="34824" name="WP_20140228_09_49_06_Pro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1440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"/>
            <a:ext cx="1584000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5" fill="hold"/>
                                        <p:tgtEl>
                                          <p:spTgt spid="34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834</TotalTime>
  <Words>743</Words>
  <Application>Microsoft Office PowerPoint</Application>
  <PresentationFormat>Экран (4:3)</PresentationFormat>
  <Paragraphs>112</Paragraphs>
  <Slides>13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Wingdings 2</vt:lpstr>
      <vt:lpstr>HDOfficeLightV0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Приемная</cp:lastModifiedBy>
  <cp:revision>64</cp:revision>
  <dcterms:created xsi:type="dcterms:W3CDTF">2014-02-27T11:15:14Z</dcterms:created>
  <dcterms:modified xsi:type="dcterms:W3CDTF">2017-04-17T10:48:14Z</dcterms:modified>
</cp:coreProperties>
</file>